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notesMasterIdLst>
    <p:notesMasterId r:id="rId31"/>
  </p:notesMasterIdLst>
  <p:handoutMasterIdLst>
    <p:handoutMasterId r:id="rId32"/>
  </p:handoutMasterIdLst>
  <p:sldIdLst>
    <p:sldId id="607" r:id="rId4"/>
    <p:sldId id="579" r:id="rId5"/>
    <p:sldId id="530" r:id="rId6"/>
    <p:sldId id="531" r:id="rId7"/>
    <p:sldId id="532" r:id="rId8"/>
    <p:sldId id="534" r:id="rId9"/>
    <p:sldId id="537" r:id="rId10"/>
    <p:sldId id="540" r:id="rId11"/>
    <p:sldId id="539" r:id="rId12"/>
    <p:sldId id="427" r:id="rId13"/>
    <p:sldId id="548" r:id="rId14"/>
    <p:sldId id="609" r:id="rId15"/>
    <p:sldId id="587" r:id="rId16"/>
    <p:sldId id="588" r:id="rId17"/>
    <p:sldId id="589" r:id="rId18"/>
    <p:sldId id="590" r:id="rId19"/>
    <p:sldId id="610" r:id="rId20"/>
    <p:sldId id="592" r:id="rId21"/>
    <p:sldId id="611" r:id="rId22"/>
    <p:sldId id="612" r:id="rId23"/>
    <p:sldId id="613" r:id="rId24"/>
    <p:sldId id="594" r:id="rId25"/>
    <p:sldId id="614" r:id="rId26"/>
    <p:sldId id="615" r:id="rId27"/>
    <p:sldId id="616" r:id="rId28"/>
    <p:sldId id="599" r:id="rId29"/>
    <p:sldId id="483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7E45635-6F09-44B3-BB02-C0B77136048A}">
          <p14:sldIdLst>
            <p14:sldId id="607"/>
          </p14:sldIdLst>
        </p14:section>
        <p14:section name="Body" id="{EE760152-02AC-4686-A406-504A1EC6FF19}">
          <p14:sldIdLst>
            <p14:sldId id="579"/>
            <p14:sldId id="530"/>
            <p14:sldId id="531"/>
            <p14:sldId id="532"/>
            <p14:sldId id="534"/>
            <p14:sldId id="537"/>
            <p14:sldId id="540"/>
            <p14:sldId id="539"/>
            <p14:sldId id="427"/>
            <p14:sldId id="548"/>
            <p14:sldId id="609"/>
            <p14:sldId id="587"/>
            <p14:sldId id="588"/>
            <p14:sldId id="589"/>
            <p14:sldId id="590"/>
            <p14:sldId id="610"/>
            <p14:sldId id="592"/>
            <p14:sldId id="611"/>
            <p14:sldId id="612"/>
            <p14:sldId id="613"/>
            <p14:sldId id="594"/>
            <p14:sldId id="614"/>
            <p14:sldId id="615"/>
            <p14:sldId id="616"/>
            <p14:sldId id="599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1639" autoAdjust="0"/>
  </p:normalViewPr>
  <p:slideViewPr>
    <p:cSldViewPr>
      <p:cViewPr varScale="1">
        <p:scale>
          <a:sx n="94" d="100"/>
          <a:sy n="94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4230"/>
    </p:cViewPr>
  </p:sorterViewPr>
  <p:notesViewPr>
    <p:cSldViewPr>
      <p:cViewPr varScale="1">
        <p:scale>
          <a:sx n="75" d="100"/>
          <a:sy n="75" d="100"/>
        </p:scale>
        <p:origin x="-280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1875"/>
          </a:xfrm>
          <a:prstGeom prst="rect">
            <a:avLst/>
          </a:prstGeom>
        </p:spPr>
        <p:txBody>
          <a:bodyPr vert="horz" lIns="95198" tIns="47599" rIns="95198" bIns="475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1875"/>
          </a:xfrm>
          <a:prstGeom prst="rect">
            <a:avLst/>
          </a:prstGeom>
        </p:spPr>
        <p:txBody>
          <a:bodyPr vert="horz" lIns="95198" tIns="47599" rIns="95198" bIns="47599" rtlCol="0"/>
          <a:lstStyle>
            <a:lvl1pPr algn="r">
              <a:defRPr sz="1200"/>
            </a:lvl1pPr>
          </a:lstStyle>
          <a:p>
            <a:fld id="{A77C7A11-E4CE-4890-AF40-14379A9898C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70583" cy="481875"/>
          </a:xfrm>
          <a:prstGeom prst="rect">
            <a:avLst/>
          </a:prstGeom>
        </p:spPr>
        <p:txBody>
          <a:bodyPr vert="horz" lIns="95198" tIns="47599" rIns="95198" bIns="475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325"/>
            <a:ext cx="3170583" cy="481875"/>
          </a:xfrm>
          <a:prstGeom prst="rect">
            <a:avLst/>
          </a:prstGeom>
        </p:spPr>
        <p:txBody>
          <a:bodyPr vert="horz" lIns="95198" tIns="47599" rIns="95198" bIns="47599" rtlCol="0" anchor="b"/>
          <a:lstStyle>
            <a:lvl1pPr algn="r">
              <a:defRPr sz="1200"/>
            </a:lvl1pPr>
          </a:lstStyle>
          <a:p>
            <a:fld id="{402DD5A8-3E4B-4976-9208-628BBA7A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200"/>
            </a:lvl1pPr>
          </a:lstStyle>
          <a:p>
            <a:fld id="{D37FEE00-8574-4B87-8BD7-68E3A863B512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200"/>
            </a:lvl1pPr>
          </a:lstStyle>
          <a:p>
            <a:fld id="{5873A96B-7169-462F-BFA1-F1254498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~4%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 dev terms</a:t>
            </a:r>
            <a:endParaRPr lang="en-US" dirty="0" smtClean="0"/>
          </a:p>
          <a:p>
            <a:r>
              <a:rPr lang="en-US" dirty="0" err="1" smtClean="0"/>
              <a:t>Std</a:t>
            </a:r>
            <a:r>
              <a:rPr lang="en-US" dirty="0" smtClean="0"/>
              <a:t> dev of chance up is</a:t>
            </a:r>
            <a:r>
              <a:rPr lang="en-US" baseline="0" dirty="0" smtClean="0"/>
              <a:t> 26.5% </a:t>
            </a:r>
            <a:r>
              <a:rPr lang="en-US" baseline="0" dirty="0" smtClean="0">
                <a:sym typeface="Wingdings" panose="05000000000000000000" pitchFamily="2" charset="2"/>
              </a:rPr>
              <a:t></a:t>
            </a:r>
            <a:r>
              <a:rPr lang="en-US" baseline="0" dirty="0" smtClean="0"/>
              <a:t> 0.927/26.5 = 3.5%</a:t>
            </a:r>
          </a:p>
          <a:p>
            <a:r>
              <a:rPr lang="en-US" baseline="0" dirty="0" err="1" smtClean="0"/>
              <a:t>Std</a:t>
            </a:r>
            <a:r>
              <a:rPr lang="en-US" baseline="0" dirty="0" smtClean="0"/>
              <a:t> dev of crash is 23.198 </a:t>
            </a:r>
            <a:r>
              <a:rPr lang="en-US" baseline="0" dirty="0" smtClean="0">
                <a:sym typeface="Wingdings" panose="05000000000000000000" pitchFamily="2" charset="2"/>
              </a:rPr>
              <a:t> 1.021/23.2 = 4.4%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9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7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2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20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37T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Mendelian trait = monogenetic trait</a:t>
            </a:r>
          </a:p>
          <a:p>
            <a:r>
              <a:rPr lang="en-US" dirty="0"/>
              <a:t>Multiple SNPs ==&gt; polygenic trait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Polygenic score == risk factor for a phenotype == likelihood of a particular trait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C of Appendix A provides a summary of studies describing links between traditional explanatory variables and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A96B-7169-462F-BFA1-F1254498E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63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5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 b="28703"/>
          <a:stretch/>
        </p:blipFill>
        <p:spPr>
          <a:xfrm>
            <a:off x="4762" y="4550485"/>
            <a:ext cx="9134475" cy="230751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350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12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7CCC-7D55-4D58-91BD-8544852E6F4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3EDA-8560-43AF-BE38-FB3CFB22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        Motivation         Major findings        Data         Empirical analysis        Concluding comments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6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Molecular Genetics, Risk Aversion, Return Perceptions, and Stock Market Participation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229600" cy="1752600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ts val="0"/>
              </a:spcBef>
              <a:tabLst>
                <a:tab pos="1081088" algn="ctr"/>
                <a:tab pos="3716338" algn="ctr"/>
                <a:tab pos="6567488" algn="ctr"/>
              </a:tabLst>
            </a:pPr>
            <a:r>
              <a:rPr lang="en-US" sz="4000" dirty="0">
                <a:solidFill>
                  <a:schemeClr val="tx1"/>
                </a:solidFill>
              </a:rPr>
              <a:t>	  Rick Sias	        Laura Starks	        Harry Turtle</a:t>
            </a:r>
          </a:p>
          <a:p>
            <a:pPr algn="l">
              <a:spcBef>
                <a:spcPts val="0"/>
              </a:spcBef>
              <a:tabLst>
                <a:tab pos="1139825" algn="ctr"/>
                <a:tab pos="3716338" algn="ctr"/>
                <a:tab pos="6804025" algn="ctr"/>
              </a:tabLst>
            </a:pPr>
            <a:r>
              <a:rPr lang="en-US" dirty="0">
                <a:solidFill>
                  <a:schemeClr val="tx1"/>
                </a:solidFill>
              </a:rPr>
              <a:t>	University of Arizona</a:t>
            </a:r>
            <a:r>
              <a:rPr lang="en-US" sz="4000" dirty="0">
                <a:solidFill>
                  <a:schemeClr val="tx1"/>
                </a:solidFill>
              </a:rPr>
              <a:t>	          </a:t>
            </a:r>
            <a:r>
              <a:rPr lang="en-US" dirty="0">
                <a:solidFill>
                  <a:schemeClr val="tx1"/>
                </a:solidFill>
              </a:rPr>
              <a:t>University of Texas	Colorado State University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4500" dirty="0">
                <a:solidFill>
                  <a:schemeClr val="tx1"/>
                </a:solidFill>
              </a:rPr>
              <a:t>Rodney White Conference on Financial Decisions and Asset Markets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500" dirty="0">
                <a:solidFill>
                  <a:schemeClr val="tx1"/>
                </a:solidFill>
              </a:rPr>
              <a:t>March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Data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458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Health Retirement Study (SSA and National Institute on Aging)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Adults ages 50-80</a:t>
            </a:r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Our sample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Surveys for 2010, 2012, 2014, &amp; 2016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&gt;6k individuals and &gt;13k individual-year observations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lvl="1">
              <a:buClr>
                <a:srgbClr val="0070C0"/>
              </a:buClr>
              <a:buSzPct val="85000"/>
            </a:pPr>
            <a:endParaRPr lang="en-US" sz="2800" dirty="0"/>
          </a:p>
          <a:p>
            <a:pPr>
              <a:buClr>
                <a:schemeClr val="accent1"/>
              </a:buClr>
              <a:buSzPct val="85000"/>
            </a:pPr>
            <a:endParaRPr lang="en-US" sz="2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Data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Genetics</a:t>
            </a:r>
            <a:endParaRPr lang="en-US" sz="2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2667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Outcomes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3962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Traditional explanatory variables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363134"/>
            <a:ext cx="6934200" cy="12003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Wealth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Income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Education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Cognition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Trust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Sociability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Optimism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Early life poverty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Height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BMI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Health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2963338"/>
            <a:ext cx="6400800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Self-rated risk aversion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Chance market up (&gt;0)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P(R</a:t>
            </a:r>
            <a:r>
              <a:rPr lang="en-US" baseline="-25000" dirty="0"/>
              <a:t>M</a:t>
            </a:r>
            <a:r>
              <a:rPr lang="en-US" dirty="0"/>
              <a:t>&gt;20%)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P(R</a:t>
            </a:r>
            <a:r>
              <a:rPr lang="en-US" baseline="-25000" dirty="0"/>
              <a:t>M</a:t>
            </a:r>
            <a:r>
              <a:rPr lang="en-US" dirty="0"/>
              <a:t>&lt;-20%)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Hold any stocks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1480644"/>
            <a:ext cx="744855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Educational Attainment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General Cognition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Neuroticism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Depressive Symptoms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Myocardial Infarction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Coronary Artery Disease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BMI PGS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Height PGS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556041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Controls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60448" y="5767047"/>
            <a:ext cx="6626352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Gender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Age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HRS Wave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Retired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Married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dirty="0"/>
              <a:t>Genetic PCs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Genetics, holding stocks, risk aversion, and beliefs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Q1 - Do genetic endowments help explain variation in risk aversion, beliefs regarding stock returns, and stock market participation?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Regress outcomes on controls and each PGS</a:t>
            </a:r>
          </a:p>
          <a:p>
            <a:pPr lvl="1">
              <a:buClr>
                <a:srgbClr val="0070C0"/>
              </a:buClr>
              <a:buSzPct val="85000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 and likelihood of holding any stock</a:t>
            </a:r>
            <a:endParaRPr lang="en-US" sz="36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36" y="1381766"/>
            <a:ext cx="7160128" cy="5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 and beliefs regarding stock returns</a:t>
            </a:r>
            <a:endParaRPr lang="en-US" sz="36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17" y="1447800"/>
            <a:ext cx="6754367" cy="49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 and risk aversion</a:t>
            </a:r>
            <a:endParaRPr lang="en-US" sz="36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6" y="1447800"/>
            <a:ext cx="7007728" cy="50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Genetics, holding stocks, risk aversion, and beliefs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Q1 - Do genetic endowments help explain variation in risk aversion, beliefs regarding stock returns, and stock market participation?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Yes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Genetics, holding stocks, risk aversion, and beliefs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Q2 – Can genetics help explain the relation between risk aversion, beliefs, and stock market participation? And, if so, how much?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Step 1: Remove variation in participation, risk aversion, and beliefs related to control variables (e.g., age, gender, married, retired, HRS waves, &amp; genetic PCs)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“</a:t>
            </a:r>
            <a:r>
              <a:rPr lang="en-US" sz="2400" dirty="0" err="1"/>
              <a:t>Orthogonalized</a:t>
            </a:r>
            <a:r>
              <a:rPr lang="en-US" sz="2400" dirty="0"/>
              <a:t>” participation, risk aversion, beliefs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Step 2: Regress </a:t>
            </a:r>
            <a:r>
              <a:rPr lang="en-US" sz="2400" dirty="0" err="1"/>
              <a:t>orthogonalized</a:t>
            </a:r>
            <a:r>
              <a:rPr lang="en-US" sz="2400" dirty="0"/>
              <a:t> RA (or beliefs) on the eight PGSs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>
                <a:sym typeface="Wingdings" panose="05000000000000000000" pitchFamily="2" charset="2"/>
              </a:rPr>
              <a:t>fitted value is “genetic component”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>
                <a:sym typeface="Wingdings" panose="05000000000000000000" pitchFamily="2" charset="2"/>
              </a:rPr>
              <a:t>residual is “non-genetic component”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>
              <a:sym typeface="Wingdings" panose="05000000000000000000" pitchFamily="2" charset="2"/>
            </a:endParaRP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>
                <a:sym typeface="Wingdings" panose="05000000000000000000" pitchFamily="2" charset="2"/>
              </a:rPr>
              <a:t>Step 3: Regress orthogonalized participation on genetic and non-genetic components and partition R</a:t>
            </a:r>
            <a:r>
              <a:rPr lang="en-US" sz="2400" baseline="30000" dirty="0">
                <a:sym typeface="Wingdings" panose="05000000000000000000" pitchFamily="2" charset="2"/>
              </a:rPr>
              <a:t>2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Stock market participation, risk aversion, and beliefs</a:t>
            </a:r>
            <a:endParaRPr lang="en-US" sz="3600" i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36" y="1381767"/>
            <a:ext cx="7160128" cy="5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Stock market participation, risk aversion, and beliefs</a:t>
            </a:r>
            <a:endParaRPr lang="en-US" sz="3600" i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46" y="1600199"/>
            <a:ext cx="6859308" cy="49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Motivation –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001000" cy="449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800" dirty="0"/>
              <a:t>Do genetic factors impact: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600" dirty="0"/>
              <a:t>Risk aversion?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600" dirty="0"/>
              <a:t>Beliefs regarding the distribution of equity returns?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600" dirty="0"/>
              <a:t>Stock market participation?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800" dirty="0"/>
              <a:t>Importance of genetic factors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600" dirty="0"/>
              <a:t>Linking risk aversion and beliefs to stock ownership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en-US" sz="2600" dirty="0"/>
              <a:t>Linking other factors (e.g., wealth, trust) to stock ownership, risk aversion, and beliefs</a:t>
            </a:r>
          </a:p>
          <a:p>
            <a:pPr marL="320040" lvl="1" indent="0">
              <a:spcBef>
                <a:spcPts val="0"/>
              </a:spcBef>
              <a:buClr>
                <a:srgbClr val="0070C0"/>
              </a:buClr>
              <a:buNone/>
            </a:pPr>
            <a:endParaRPr lang="en-US" sz="2600" dirty="0"/>
          </a:p>
          <a:p>
            <a:pPr marL="731520" lvl="1" indent="-274320">
              <a:buClr>
                <a:srgbClr val="0070C0"/>
              </a:buClr>
            </a:pPr>
            <a:endParaRPr lang="en-US" sz="2800" dirty="0"/>
          </a:p>
          <a:p>
            <a:pPr marL="731520" lvl="1" indent="-274320">
              <a:buClr>
                <a:srgbClr val="0070C0"/>
              </a:buClr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98448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Traditional explanatory variables and genetics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Q2 – Can genetics help explain the relation between risk aversion, beliefs, and stock market participation? And, if so, how much?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Yes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Best estimate: 30% genetic/70% non-genetic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Traditional explanatory variables and genetics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Q3a – Can genetics help explain the relation between “traditional” explanatory variables stock market participation, risk aversion, and beliefs?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Step 1: Confirm relation between traditional variables (e.g., trust) and stock market participation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Higher </a:t>
            </a:r>
            <a:r>
              <a:rPr lang="en-US" sz="2400" dirty="0" err="1"/>
              <a:t>trust</a:t>
            </a:r>
            <a:r>
              <a:rPr lang="en-US" sz="2400" dirty="0" err="1">
                <a:sym typeface="Wingdings" panose="05000000000000000000" pitchFamily="2" charset="2"/>
              </a:rPr>
              <a:t>lower</a:t>
            </a:r>
            <a:r>
              <a:rPr lang="en-US" sz="2400" dirty="0">
                <a:sym typeface="Wingdings" panose="05000000000000000000" pitchFamily="2" charset="2"/>
              </a:rPr>
              <a:t> risk aversion, more bullish beliefs, and greater equity market participation</a:t>
            </a:r>
            <a:endParaRPr lang="en-US" sz="24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Step 2: Test if genetics help explain variation in traditional variables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 and trust</a:t>
            </a:r>
            <a:endParaRPr lang="en-US" sz="36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36" y="1381767"/>
            <a:ext cx="7160128" cy="5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Traditional explanatory variables and genetics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Q3b – How much of the relation between outcomes and traditional variables is due to genetic variation in traditional variable versus non-genetic variation?</a:t>
            </a:r>
          </a:p>
          <a:p>
            <a:pPr lvl="1">
              <a:buClr>
                <a:srgbClr val="0070C0"/>
              </a:buClr>
              <a:buSzPct val="85000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Step 1: Remove variation in outcomes and traditional variables attributed to the control variables: “</a:t>
            </a:r>
            <a:r>
              <a:rPr lang="en-US" sz="2400" dirty="0" err="1"/>
              <a:t>Orthogonalized</a:t>
            </a:r>
            <a:r>
              <a:rPr lang="en-US" sz="2400" dirty="0"/>
              <a:t>” participation, risk aversion, beliefs, trust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Step 2: Regress </a:t>
            </a:r>
            <a:r>
              <a:rPr lang="en-US" sz="2400" dirty="0" err="1"/>
              <a:t>orthogonalized</a:t>
            </a:r>
            <a:r>
              <a:rPr lang="en-US" sz="2400" dirty="0"/>
              <a:t> trust on the eight PGSs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>
                <a:sym typeface="Wingdings" panose="05000000000000000000" pitchFamily="2" charset="2"/>
              </a:rPr>
              <a:t>fitted value is “genetic component”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>
                <a:sym typeface="Wingdings" panose="05000000000000000000" pitchFamily="2" charset="2"/>
              </a:rPr>
              <a:t>residual is “non-genetic component”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>
              <a:sym typeface="Wingdings" panose="05000000000000000000" pitchFamily="2" charset="2"/>
            </a:endParaRP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>
                <a:sym typeface="Wingdings" panose="05000000000000000000" pitchFamily="2" charset="2"/>
              </a:rPr>
              <a:t>Step 3: Regress </a:t>
            </a:r>
            <a:r>
              <a:rPr lang="en-US" sz="2400" dirty="0" err="1">
                <a:sym typeface="Wingdings" panose="05000000000000000000" pitchFamily="2" charset="2"/>
              </a:rPr>
              <a:t>orthogonalized</a:t>
            </a:r>
            <a:r>
              <a:rPr lang="en-US" sz="2400" dirty="0">
                <a:sym typeface="Wingdings" panose="05000000000000000000" pitchFamily="2" charset="2"/>
              </a:rPr>
              <a:t> participation on genetic and non-genetic components of trust and partition R</a:t>
            </a:r>
            <a:r>
              <a:rPr lang="en-US" sz="2400" baseline="30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Genetics and trust</a:t>
            </a:r>
            <a:endParaRPr lang="en-US" sz="36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06" y="1447799"/>
            <a:ext cx="7069189" cy="51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Traditional explanatory variables and genetics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Q3 </a:t>
            </a:r>
            <a:r>
              <a:rPr lang="en-US" sz="2400" dirty="0"/>
              <a:t>– Can genetics help explain the relation between “traditional” explanatory variables stock market participation, risk aversion, and beliefs</a:t>
            </a:r>
            <a:r>
              <a:rPr lang="en-US" sz="2400" dirty="0" smtClean="0"/>
              <a:t>? And if so, how much?</a:t>
            </a:r>
            <a:endParaRPr lang="en-US" sz="24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Yes</a:t>
            </a: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 smtClean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Across 11 variables ~ 40% genetic/60% non-genetic</a:t>
            </a:r>
            <a:endParaRPr lang="en-US" sz="24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400" dirty="0"/>
          </a:p>
          <a:p>
            <a:pPr>
              <a:buClr>
                <a:srgbClr val="0070C0"/>
              </a:buClr>
              <a:buSzPct val="85000"/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09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Summing up…</a:t>
            </a:r>
            <a:endParaRPr lang="en-US" sz="36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Genetic endowments associated with cognition, personality, health and body shape help explain variation in:</a:t>
            </a:r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Risk aversion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Beliefs re the distribution of stock returns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Owning stock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About 30% of the relation between stock ownership and risk aversion and beliefs arises from the portion of risk aversion and beliefs explained by these </a:t>
            </a:r>
            <a:r>
              <a:rPr lang="en-US" sz="2400" dirty="0" smtClean="0"/>
              <a:t>eight genetic endowments</a:t>
            </a:r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 smtClean="0"/>
              <a:t>About 40% of the relation between stock ownership and traditional explanatory variables arises from the “genetic” component (across the 11 variables)</a:t>
            </a:r>
            <a:endParaRPr lang="en-US" sz="2400" dirty="0"/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070C0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457200"/>
            <a:ext cx="9144000" cy="6425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52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8244" y="12192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Genome – genetic information needed to build and maintain a human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Contained in 23 pairs of chromosomes within every* cell in your body</a:t>
            </a:r>
          </a:p>
          <a:p>
            <a:pPr marL="2743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025900" cy="40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3540" y="1371600"/>
            <a:ext cx="8012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Each chromosome is one long DNA molecule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Genes are the parts of the DNA that “code” for protein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99% of DNA is non-coding</a:t>
            </a:r>
          </a:p>
          <a:p>
            <a:pPr marL="2743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3137140"/>
            <a:ext cx="4554747" cy="3416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547" y="3245418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“Rungs” of the DNA ladder consist of four nitrogenous bases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A (adenine)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T (thymine)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C (cytosine)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G (guanine)</a:t>
            </a:r>
          </a:p>
          <a:p>
            <a:pPr marL="2743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3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955" y="12192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Complementary base pairing (A&amp;T; C&amp;G)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Human genome (i.e., the 23 chromosomes) have 3.2B “rungs” (base pairs)</a:t>
            </a:r>
          </a:p>
          <a:p>
            <a:pPr marL="2743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70" y="3124199"/>
            <a:ext cx="4737429" cy="33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955" y="12192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>
                <a:solidFill>
                  <a:srgbClr val="FF0000"/>
                </a:solidFill>
              </a:rPr>
              <a:t>Nucleotide</a:t>
            </a:r>
            <a:r>
              <a:rPr lang="en-US" sz="2800" dirty="0"/>
              <a:t> is the side of the ladder + the associated Nitrogenous base (e.g., highlighted nucleotide is C)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Of 3.2B base pairs, &lt;1% vary across individuals which accounts for why we are not identical*</a:t>
            </a:r>
          </a:p>
          <a:p>
            <a:pPr marL="2743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737429" cy="33491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72200" y="4876800"/>
            <a:ext cx="1143000" cy="476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1447800" y="1740959"/>
            <a:ext cx="4891788" cy="32056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955" y="1219200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Places where two individuals differ are Single Nucleotide Variation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If &lt;1% of population differs, SNV=mutation</a:t>
            </a:r>
          </a:p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400" dirty="0"/>
              <a:t>If &gt;1% of population differs, </a:t>
            </a:r>
            <a:r>
              <a:rPr lang="en-US" sz="2400" dirty="0">
                <a:solidFill>
                  <a:srgbClr val="FF0000"/>
                </a:solidFill>
              </a:rPr>
              <a:t>Single Nucleotide Polymorphism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SNP</a:t>
            </a:r>
            <a:r>
              <a:rPr lang="en-US" sz="2400" dirty="0"/>
              <a:t>)</a:t>
            </a:r>
          </a:p>
          <a:p>
            <a:pPr marL="2743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2514600"/>
            <a:ext cx="6610349" cy="4168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955" y="3124200"/>
            <a:ext cx="240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0070C0"/>
              </a:buClr>
              <a:buSzPct val="85000"/>
            </a:pPr>
            <a:r>
              <a:rPr lang="en-US" sz="2800" dirty="0"/>
              <a:t>~10M SNPs</a:t>
            </a:r>
          </a:p>
        </p:txBody>
      </p:sp>
    </p:spTree>
    <p:extLst>
      <p:ext uri="{BB962C8B-B14F-4D97-AF65-F5344CB8AC3E}">
        <p14:creationId xmlns:p14="http://schemas.microsoft.com/office/powerpoint/2010/main" val="36455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98448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2954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Once human genome mapped, look for relations between SNPs (places where the “rungs” differ) and characteristics -- physical, disease, behavioral</a:t>
            </a:r>
          </a:p>
          <a:p>
            <a:pPr lvl="1">
              <a:buClr>
                <a:srgbClr val="0070C0"/>
              </a:buClr>
              <a:buSzPct val="85000"/>
            </a:pPr>
            <a:endParaRPr lang="en-US" sz="28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Few characteristics are due to a single (or even few) SNPs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Sickle cell anemia due to a single SNP (Mendelian trait)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Most characteristics are impacted by many SNPs 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E.g., hundreds or thousands of SNPs make very small contributions to height</a:t>
            </a:r>
          </a:p>
        </p:txBody>
      </p:sp>
    </p:spTree>
    <p:extLst>
      <p:ext uri="{BB962C8B-B14F-4D97-AF65-F5344CB8AC3E}">
        <p14:creationId xmlns:p14="http://schemas.microsoft.com/office/powerpoint/2010/main" val="40947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Molecular genetics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98448"/>
            <a:ext cx="8991600" cy="0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2954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Standard approach: </a:t>
            </a:r>
            <a:r>
              <a:rPr lang="en-US" sz="2800" u="sng" dirty="0">
                <a:solidFill>
                  <a:srgbClr val="FF0000"/>
                </a:solidFill>
              </a:rPr>
              <a:t>G</a:t>
            </a:r>
            <a:r>
              <a:rPr lang="en-US" sz="2800" dirty="0">
                <a:solidFill>
                  <a:srgbClr val="FF0000"/>
                </a:solidFill>
              </a:rPr>
              <a:t>enome </a:t>
            </a:r>
            <a:r>
              <a:rPr lang="en-US" sz="2800" u="sng" dirty="0">
                <a:solidFill>
                  <a:srgbClr val="FF0000"/>
                </a:solidFill>
              </a:rPr>
              <a:t>W</a:t>
            </a:r>
            <a:r>
              <a:rPr lang="en-US" sz="2800" dirty="0">
                <a:solidFill>
                  <a:srgbClr val="FF0000"/>
                </a:solidFill>
              </a:rPr>
              <a:t>ide </a:t>
            </a:r>
            <a:r>
              <a:rPr lang="en-US" sz="2800" u="sng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ssociation </a:t>
            </a:r>
            <a:r>
              <a:rPr lang="en-US" sz="2800" u="sng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tudies (GWAS)</a:t>
            </a:r>
          </a:p>
          <a:p>
            <a:pPr marL="731520" lvl="1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Search the entire genome (~all 10M SNPs in 23 chromosomes)</a:t>
            </a:r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Because #potential independent variables &gt;&gt;observations</a:t>
            </a:r>
          </a:p>
          <a:p>
            <a:pPr lvl="3">
              <a:buClr>
                <a:srgbClr val="0070C0"/>
              </a:buClr>
              <a:buSzPct val="85000"/>
            </a:pPr>
            <a:r>
              <a:rPr lang="en-US" sz="2800" dirty="0">
                <a:sym typeface="Wingdings" panose="05000000000000000000" pitchFamily="2" charset="2"/>
              </a:rPr>
              <a:t>regress phenotype on each SNP individually (and controls), e.g., 10M regressions</a:t>
            </a:r>
            <a:endParaRPr lang="en-US" sz="28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endParaRPr lang="en-US" sz="2800" dirty="0"/>
          </a:p>
          <a:p>
            <a:pPr marL="1188720" lvl="2" indent="-274320">
              <a:buClr>
                <a:srgbClr val="0070C0"/>
              </a:buClr>
              <a:buSzPct val="85000"/>
              <a:buFont typeface="Wingdings 2"/>
              <a:buChar char=""/>
            </a:pPr>
            <a:r>
              <a:rPr lang="en-US" sz="2800" dirty="0"/>
              <a:t>Weight SNPs by effect size to form a single measure known as </a:t>
            </a:r>
            <a:r>
              <a:rPr lang="en-US" sz="2800" u="sng" dirty="0" err="1">
                <a:solidFill>
                  <a:srgbClr val="FF0000"/>
                </a:solidFill>
              </a:rPr>
              <a:t>P</a:t>
            </a:r>
            <a:r>
              <a:rPr lang="en-US" sz="2800" dirty="0" err="1"/>
              <a:t>oly</a:t>
            </a:r>
            <a:r>
              <a:rPr lang="en-US" sz="2800" u="sng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enic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core (</a:t>
            </a:r>
            <a:r>
              <a:rPr lang="en-US" sz="2800" dirty="0">
                <a:solidFill>
                  <a:srgbClr val="FF0000"/>
                </a:solidFill>
              </a:rPr>
              <a:t>PGS</a:t>
            </a:r>
            <a:r>
              <a:rPr lang="en-US" sz="2800" dirty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52800" y="1752600"/>
            <a:ext cx="18288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5686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28909</TotalTime>
  <Words>1176</Words>
  <Application>Microsoft Office PowerPoint</Application>
  <PresentationFormat>On-screen Show (4:3)</PresentationFormat>
  <Paragraphs>224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Custom Design</vt:lpstr>
      <vt:lpstr>ppt5686.tmp</vt:lpstr>
      <vt:lpstr>Molecular Genetics, Risk Aversion, Return Perceptions, and Stock Market Participation</vt:lpstr>
      <vt:lpstr>Motivation – </vt:lpstr>
      <vt:lpstr>Molecular genetics</vt:lpstr>
      <vt:lpstr>Molecular genetics</vt:lpstr>
      <vt:lpstr>Molecular genetics</vt:lpstr>
      <vt:lpstr>Molecular genetics</vt:lpstr>
      <vt:lpstr>Molecular genetics</vt:lpstr>
      <vt:lpstr>Molecular genetics</vt:lpstr>
      <vt:lpstr>Molecular genetics</vt:lpstr>
      <vt:lpstr>Data</vt:lpstr>
      <vt:lpstr>Data</vt:lpstr>
      <vt:lpstr>Genetics, holding stocks, risk aversion, and beliefs</vt:lpstr>
      <vt:lpstr>Genetics and likelihood of holding any stock</vt:lpstr>
      <vt:lpstr>Genetics and beliefs regarding stock returns</vt:lpstr>
      <vt:lpstr>Genetics and risk aversion</vt:lpstr>
      <vt:lpstr>Genetics, holding stocks, risk aversion, and beliefs</vt:lpstr>
      <vt:lpstr>Genetics, holding stocks, risk aversion, and beliefs</vt:lpstr>
      <vt:lpstr>Stock market participation, risk aversion, and beliefs</vt:lpstr>
      <vt:lpstr>Stock market participation, risk aversion, and beliefs</vt:lpstr>
      <vt:lpstr>Traditional explanatory variables and genetics</vt:lpstr>
      <vt:lpstr>Traditional explanatory variables and genetics</vt:lpstr>
      <vt:lpstr>Genetics and trust</vt:lpstr>
      <vt:lpstr>Traditional explanatory variables and genetics</vt:lpstr>
      <vt:lpstr>Genetics and trust</vt:lpstr>
      <vt:lpstr>Traditional explanatory variables and genetics</vt:lpstr>
      <vt:lpstr>Summing up…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Hedge fund crowds and mispricing</dc:title>
  <dc:creator>Harry Turtle</dc:creator>
  <cp:lastModifiedBy>Rick Sias</cp:lastModifiedBy>
  <cp:revision>790</cp:revision>
  <cp:lastPrinted>2019-01-10T22:46:15Z</cp:lastPrinted>
  <dcterms:created xsi:type="dcterms:W3CDTF">2006-08-16T00:00:00Z</dcterms:created>
  <dcterms:modified xsi:type="dcterms:W3CDTF">2019-03-18T15:11:36Z</dcterms:modified>
</cp:coreProperties>
</file>